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98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5312664"/>
            <a:ext cx="13267944" cy="27432"/>
          </a:xfrm>
          <a:prstGeom prst="rect">
            <a:avLst/>
          </a:prstGeom>
        </p:spPr>
      </p:pic>
      <p:pic>
        <p:nvPicPr>
          <p:cNvPr id="5" name="Image 3" descr="preencoded.png"/>
          <p:cNvPicPr>
            <a:picLocks noChangeAspect="1"/>
          </p:cNvPicPr>
          <p:nvPr/>
        </p:nvPicPr>
        <p:blipFill>
          <a:blip r:embed="rId6"/>
          <a:stretch>
            <a:fillRect/>
          </a:stretch>
        </p:blipFill>
        <p:spPr>
          <a:xfrm>
            <a:off x="685800" y="5559552"/>
            <a:ext cx="393192" cy="548640"/>
          </a:xfrm>
          <a:prstGeom prst="rect">
            <a:avLst/>
          </a:prstGeom>
        </p:spPr>
      </p:pic>
      <p:sp>
        <p:nvSpPr>
          <p:cNvPr id="6" name="Text 0"/>
          <p:cNvSpPr/>
          <p:nvPr/>
        </p:nvSpPr>
        <p:spPr>
          <a:xfrm>
            <a:off x="1170432" y="5559552"/>
            <a:ext cx="2706624" cy="347472"/>
          </a:xfrm>
          <a:prstGeom prst="rect">
            <a:avLst/>
          </a:prstGeom>
          <a:noFill/>
          <a:ln/>
        </p:spPr>
        <p:txBody>
          <a:bodyPr wrap="none" lIns="0" tIns="0" rIns="0" bIns="0" rtlCol="0" anchor="ctr"/>
          <a:lstStyle/>
          <a:p>
            <a:pPr marL="0" indent="0" algn="l">
              <a:lnSpc>
                <a:spcPts val="2680"/>
              </a:lnSpc>
              <a:buNone/>
            </a:pPr>
            <a:r>
              <a:rPr lang="en-US" sz="1920" dirty="0">
                <a:solidFill>
                  <a:srgbClr val="000000"/>
                </a:solidFill>
                <a:latin typeface="思源黑体-Medium" pitchFamily="34" charset="0"/>
                <a:ea typeface="思源黑体-Medium" pitchFamily="34" charset="-122"/>
                <a:cs typeface="思源黑体-Medium" pitchFamily="34" charset="-120"/>
              </a:rPr>
              <a:t>Author: Nandhakishore</a:t>
            </a:r>
            <a:endParaRPr lang="en-US" sz="1920" dirty="0"/>
          </a:p>
        </p:txBody>
      </p:sp>
      <p:sp>
        <p:nvSpPr>
          <p:cNvPr id="7" name="Text 1"/>
          <p:cNvSpPr/>
          <p:nvPr/>
        </p:nvSpPr>
        <p:spPr>
          <a:xfrm>
            <a:off x="1170432" y="5897880"/>
            <a:ext cx="2706624" cy="210312"/>
          </a:xfrm>
          <a:prstGeom prst="rect">
            <a:avLst/>
          </a:prstGeom>
          <a:noFill/>
          <a:ln/>
        </p:spPr>
        <p:txBody>
          <a:bodyPr wrap="none" lIns="0" tIns="0" rIns="0" bIns="0" rtlCol="0" anchor="ctr"/>
          <a:lstStyle/>
          <a:p>
            <a:pPr marL="0" indent="0" algn="l">
              <a:lnSpc>
                <a:spcPts val="1610"/>
              </a:lnSpc>
              <a:buNone/>
            </a:pPr>
            <a:r>
              <a:rPr lang="en-US" sz="1150" dirty="0" err="1">
                <a:solidFill>
                  <a:srgbClr val="000000"/>
                </a:solidFill>
                <a:latin typeface="思源黑体-Medium" pitchFamily="34" charset="0"/>
                <a:ea typeface="思源黑体-Medium" pitchFamily="34" charset="-122"/>
                <a:cs typeface="思源黑体-Medium" pitchFamily="34" charset="-120"/>
              </a:rPr>
              <a:t>i</a:t>
            </a:r>
            <a:endParaRPr lang="en-US" sz="1150" dirty="0"/>
          </a:p>
        </p:txBody>
      </p:sp>
      <p:sp>
        <p:nvSpPr>
          <p:cNvPr id="8" name="Text 2"/>
          <p:cNvSpPr/>
          <p:nvPr/>
        </p:nvSpPr>
        <p:spPr>
          <a:xfrm>
            <a:off x="685800" y="4251960"/>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000000"/>
                </a:solidFill>
                <a:latin typeface="思源黑体-SemiBold" pitchFamily="34" charset="0"/>
                <a:ea typeface="思源黑体-SemiBold" pitchFamily="34" charset="-122"/>
              </a:rPr>
              <a:t>HEALTHCAR ANALYSIS REPORT</a:t>
            </a:r>
            <a:endParaRPr lang="en-US" sz="52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4105656"/>
            <a:ext cx="6537960" cy="1719072"/>
          </a:xfrm>
          <a:prstGeom prst="rect">
            <a:avLst/>
          </a:prstGeom>
        </p:spPr>
      </p:pic>
      <p:pic>
        <p:nvPicPr>
          <p:cNvPr id="5" name="Image 3" descr="preencoded.png"/>
          <p:cNvPicPr>
            <a:picLocks noChangeAspect="1"/>
          </p:cNvPicPr>
          <p:nvPr/>
        </p:nvPicPr>
        <p:blipFill>
          <a:blip r:embed="rId5"/>
          <a:stretch>
            <a:fillRect/>
          </a:stretch>
        </p:blipFill>
        <p:spPr>
          <a:xfrm>
            <a:off x="7415784" y="4105656"/>
            <a:ext cx="6537960" cy="1719072"/>
          </a:xfrm>
          <a:prstGeom prst="rect">
            <a:avLst/>
          </a:prstGeom>
        </p:spPr>
      </p:pic>
      <p:sp>
        <p:nvSpPr>
          <p:cNvPr id="6" name="Text 0"/>
          <p:cNvSpPr/>
          <p:nvPr/>
        </p:nvSpPr>
        <p:spPr>
          <a:xfrm>
            <a:off x="685800" y="220370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Key Insights from Appointments and Diagnoses Mismatches</a:t>
            </a:r>
            <a:endParaRPr lang="en-US" sz="3840" dirty="0"/>
          </a:p>
        </p:txBody>
      </p:sp>
      <p:sp>
        <p:nvSpPr>
          <p:cNvPr id="7" name="Text 1"/>
          <p:cNvSpPr/>
          <p:nvPr/>
        </p:nvSpPr>
        <p:spPr>
          <a:xfrm>
            <a:off x="685800" y="3639312"/>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Based on the analysis of the 10,226 rows of data, here are the key insights into the mismatches between appointments and diagnoses:</a:t>
            </a:r>
            <a:endParaRPr lang="en-US" sz="1530" dirty="0"/>
          </a:p>
        </p:txBody>
      </p:sp>
      <p:sp>
        <p:nvSpPr>
          <p:cNvPr id="8" name="Text 2"/>
          <p:cNvSpPr/>
          <p:nvPr/>
        </p:nvSpPr>
        <p:spPr>
          <a:xfrm>
            <a:off x="914400" y="4233672"/>
            <a:ext cx="6089904" cy="146304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Significant Appointment-Diagnosis Mismatch: The data shows that there are 9,914 appointments that do not have a corresponding diagnosis. This represents the vast majority of appointment records and could be due to a lack of data entry, canceled appointments, or appointments that have not yet resulted in a formal diagnosis.</a:t>
            </a:r>
            <a:endParaRPr lang="en-US" sz="1530" dirty="0"/>
          </a:p>
        </p:txBody>
      </p:sp>
      <p:sp>
        <p:nvSpPr>
          <p:cNvPr id="9" name="Text 3"/>
          <p:cNvSpPr/>
          <p:nvPr/>
        </p:nvSpPr>
        <p:spPr>
          <a:xfrm>
            <a:off x="7644384" y="4233672"/>
            <a:ext cx="6089904" cy="122529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Data Integrity Check: There are zero diagnoses recorded in the system that do not have a corresponding appointment. This indicates that whenever a diagnosis has been recorded, it is properly linked to an appointment, which is a positive sign for data integrity.</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793992"/>
            <a:ext cx="13267944" cy="27432"/>
          </a:xfrm>
          <a:prstGeom prst="rect">
            <a:avLst/>
          </a:prstGeom>
        </p:spPr>
      </p:pic>
      <p:sp>
        <p:nvSpPr>
          <p:cNvPr id="5" name="Text 0"/>
          <p:cNvSpPr/>
          <p:nvPr/>
        </p:nvSpPr>
        <p:spPr>
          <a:xfrm>
            <a:off x="996696" y="1417320"/>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05</a:t>
            </a:r>
            <a:endParaRPr lang="en-US" sz="7680" dirty="0"/>
          </a:p>
        </p:txBody>
      </p:sp>
      <p:sp>
        <p:nvSpPr>
          <p:cNvPr id="6" name="Text 1"/>
          <p:cNvSpPr/>
          <p:nvPr/>
        </p:nvSpPr>
        <p:spPr>
          <a:xfrm>
            <a:off x="996696" y="2825496"/>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5021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39684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4256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4892040"/>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35838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5: Window Functions (Ranking Patients by Number of Appointments)</a:t>
            </a:r>
            <a:endParaRPr lang="en-US" sz="3840" dirty="0"/>
          </a:p>
        </p:txBody>
      </p:sp>
      <p:sp>
        <p:nvSpPr>
          <p:cNvPr id="12" name="Text 7"/>
          <p:cNvSpPr/>
          <p:nvPr/>
        </p:nvSpPr>
        <p:spPr>
          <a:xfrm>
            <a:off x="8933688" y="1417320"/>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3749040"/>
            <a:ext cx="4297680" cy="1965960"/>
          </a:xfrm>
          <a:prstGeom prst="rect">
            <a:avLst/>
          </a:prstGeom>
        </p:spPr>
      </p:pic>
      <p:pic>
        <p:nvPicPr>
          <p:cNvPr id="5" name="Image 3" descr="preencoded.png"/>
          <p:cNvPicPr>
            <a:picLocks noChangeAspect="1"/>
          </p:cNvPicPr>
          <p:nvPr/>
        </p:nvPicPr>
        <p:blipFill>
          <a:blip r:embed="rId5"/>
          <a:stretch>
            <a:fillRect/>
          </a:stretch>
        </p:blipFill>
        <p:spPr>
          <a:xfrm>
            <a:off x="5175504" y="3749040"/>
            <a:ext cx="4297680" cy="1965960"/>
          </a:xfrm>
          <a:prstGeom prst="rect">
            <a:avLst/>
          </a:prstGeom>
        </p:spPr>
      </p:pic>
      <p:pic>
        <p:nvPicPr>
          <p:cNvPr id="6" name="Image 4" descr="preencoded.png"/>
          <p:cNvPicPr>
            <a:picLocks noChangeAspect="1"/>
          </p:cNvPicPr>
          <p:nvPr/>
        </p:nvPicPr>
        <p:blipFill>
          <a:blip r:embed="rId5"/>
          <a:stretch>
            <a:fillRect/>
          </a:stretch>
        </p:blipFill>
        <p:spPr>
          <a:xfrm>
            <a:off x="9656064" y="3749040"/>
            <a:ext cx="4297680" cy="1965960"/>
          </a:xfrm>
          <a:prstGeom prst="rect">
            <a:avLst/>
          </a:prstGeom>
        </p:spPr>
      </p:pic>
      <p:sp>
        <p:nvSpPr>
          <p:cNvPr id="7" name="Text 0"/>
          <p:cNvSpPr/>
          <p:nvPr/>
        </p:nvSpPr>
        <p:spPr>
          <a:xfrm>
            <a:off x="685800" y="2313432"/>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Window Functions (Ranking Patients by Number of Appointments)</a:t>
            </a:r>
            <a:endParaRPr lang="en-US" sz="3840" dirty="0"/>
          </a:p>
        </p:txBody>
      </p:sp>
      <p:sp>
        <p:nvSpPr>
          <p:cNvPr id="8" name="Text 1"/>
          <p:cNvSpPr/>
          <p:nvPr/>
        </p:nvSpPr>
        <p:spPr>
          <a:xfrm>
            <a:off x="914400" y="3877056"/>
            <a:ext cx="3849624" cy="122529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Low Patient Retention: The data shows a low rate of repeat appointments. The majority of the patients (9,928 out of 9,964 records) have only had one appointment.</a:t>
            </a:r>
            <a:endParaRPr lang="en-US" sz="1530" dirty="0"/>
          </a:p>
        </p:txBody>
      </p:sp>
      <p:sp>
        <p:nvSpPr>
          <p:cNvPr id="9" name="Text 2"/>
          <p:cNvSpPr/>
          <p:nvPr/>
        </p:nvSpPr>
        <p:spPr>
          <a:xfrm>
            <a:off x="5394960" y="3877056"/>
            <a:ext cx="3849624" cy="1709928"/>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Minimal High-Frequency Patients: No patients have a high number of appointments with any single doctor. The maximum number of appointments a patient has with a specific doctor is only two, with only a small number of patients (36) reaching this count.</a:t>
            </a:r>
            <a:endParaRPr lang="en-US" sz="1530" dirty="0"/>
          </a:p>
        </p:txBody>
      </p:sp>
      <p:sp>
        <p:nvSpPr>
          <p:cNvPr id="10" name="Text 3"/>
          <p:cNvSpPr/>
          <p:nvPr/>
        </p:nvSpPr>
        <p:spPr>
          <a:xfrm>
            <a:off x="9884664" y="3877056"/>
            <a:ext cx="3849624" cy="146304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Per-Doctor Focus: The ranking system effectively shows which patients are the most frequent for each individual doctor, rather than across the entire hospital. This highlights the patient engagement level on a doctor-by-doctor basis.</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492240"/>
            <a:ext cx="13267944" cy="27432"/>
          </a:xfrm>
          <a:prstGeom prst="rect">
            <a:avLst/>
          </a:prstGeom>
        </p:spPr>
      </p:pic>
      <p:sp>
        <p:nvSpPr>
          <p:cNvPr id="5" name="Text 0"/>
          <p:cNvSpPr/>
          <p:nvPr/>
        </p:nvSpPr>
        <p:spPr>
          <a:xfrm>
            <a:off x="996696" y="1719072"/>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06</a:t>
            </a:r>
            <a:endParaRPr lang="en-US" sz="7680" dirty="0"/>
          </a:p>
        </p:txBody>
      </p:sp>
      <p:sp>
        <p:nvSpPr>
          <p:cNvPr id="6" name="Text 1"/>
          <p:cNvSpPr/>
          <p:nvPr/>
        </p:nvSpPr>
        <p:spPr>
          <a:xfrm>
            <a:off x="996696" y="3136392"/>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0390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27024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7365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51937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660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6: Conditional Expressions (Age Groups)</a:t>
            </a:r>
            <a:endParaRPr lang="en-US" sz="3840" dirty="0"/>
          </a:p>
        </p:txBody>
      </p:sp>
      <p:sp>
        <p:nvSpPr>
          <p:cNvPr id="12" name="Text 7"/>
          <p:cNvSpPr/>
          <p:nvPr/>
        </p:nvSpPr>
        <p:spPr>
          <a:xfrm>
            <a:off x="8933688" y="1719072"/>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2395728"/>
            <a:ext cx="8293608" cy="1225296"/>
          </a:xfrm>
          <a:prstGeom prst="rect">
            <a:avLst/>
          </a:prstGeom>
        </p:spPr>
      </p:pic>
      <p:pic>
        <p:nvPicPr>
          <p:cNvPr id="5" name="Image 3" descr="preencoded.png"/>
          <p:cNvPicPr>
            <a:picLocks noChangeAspect="1"/>
          </p:cNvPicPr>
          <p:nvPr/>
        </p:nvPicPr>
        <p:blipFill>
          <a:blip r:embed="rId5"/>
          <a:stretch>
            <a:fillRect/>
          </a:stretch>
        </p:blipFill>
        <p:spPr>
          <a:xfrm>
            <a:off x="5660136" y="3813048"/>
            <a:ext cx="8293608" cy="1225296"/>
          </a:xfrm>
          <a:prstGeom prst="rect">
            <a:avLst/>
          </a:prstGeom>
        </p:spPr>
      </p:pic>
      <p:pic>
        <p:nvPicPr>
          <p:cNvPr id="6" name="Image 4" descr="preencoded.png"/>
          <p:cNvPicPr>
            <a:picLocks noChangeAspect="1"/>
          </p:cNvPicPr>
          <p:nvPr/>
        </p:nvPicPr>
        <p:blipFill>
          <a:blip r:embed="rId5"/>
          <a:stretch>
            <a:fillRect/>
          </a:stretch>
        </p:blipFill>
        <p:spPr>
          <a:xfrm>
            <a:off x="5660136" y="5230368"/>
            <a:ext cx="8293608" cy="1225296"/>
          </a:xfrm>
          <a:prstGeom prst="rect">
            <a:avLst/>
          </a:prstGeom>
        </p:spPr>
      </p:pic>
      <p:sp>
        <p:nvSpPr>
          <p:cNvPr id="7" name="Text 0"/>
          <p:cNvSpPr/>
          <p:nvPr/>
        </p:nvSpPr>
        <p:spPr>
          <a:xfrm>
            <a:off x="5660136" y="1572768"/>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Age Group Distribution</a:t>
            </a:r>
            <a:endParaRPr lang="en-US" sz="3840" dirty="0"/>
          </a:p>
        </p:txBody>
      </p:sp>
      <p:sp>
        <p:nvSpPr>
          <p:cNvPr id="8" name="Text 1"/>
          <p:cNvSpPr/>
          <p:nvPr/>
        </p:nvSpPr>
        <p:spPr>
          <a:xfrm>
            <a:off x="5888736" y="2523744"/>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51+</a:t>
            </a:r>
            <a:endParaRPr lang="en-US" sz="1920" dirty="0"/>
          </a:p>
        </p:txBody>
      </p:sp>
      <p:sp>
        <p:nvSpPr>
          <p:cNvPr id="9" name="Text 2"/>
          <p:cNvSpPr/>
          <p:nvPr/>
        </p:nvSpPr>
        <p:spPr>
          <a:xfrm>
            <a:off x="5888736" y="3008376"/>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 The largest age group is 51+, with 2,684 patients in this category, making up the majority of the patient base.</a:t>
            </a:r>
            <a:endParaRPr lang="en-US" sz="1530" dirty="0"/>
          </a:p>
        </p:txBody>
      </p:sp>
      <p:sp>
        <p:nvSpPr>
          <p:cNvPr id="10" name="Text 3"/>
          <p:cNvSpPr/>
          <p:nvPr/>
        </p:nvSpPr>
        <p:spPr>
          <a:xfrm>
            <a:off x="5888736" y="3941064"/>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31-50</a:t>
            </a:r>
            <a:endParaRPr lang="en-US" sz="1920" dirty="0"/>
          </a:p>
        </p:txBody>
      </p:sp>
      <p:sp>
        <p:nvSpPr>
          <p:cNvPr id="11" name="Text 4"/>
          <p:cNvSpPr/>
          <p:nvPr/>
        </p:nvSpPr>
        <p:spPr>
          <a:xfrm>
            <a:off x="5888736" y="4425696"/>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 The 31-50 age group has 1,416 patients, representing a significant portion of the patient base.</a:t>
            </a:r>
            <a:endParaRPr lang="en-US" sz="1530" dirty="0"/>
          </a:p>
        </p:txBody>
      </p:sp>
      <p:sp>
        <p:nvSpPr>
          <p:cNvPr id="12" name="Text 5"/>
          <p:cNvSpPr/>
          <p:nvPr/>
        </p:nvSpPr>
        <p:spPr>
          <a:xfrm>
            <a:off x="5888736" y="5358384"/>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000000"/>
                </a:solidFill>
                <a:latin typeface="思源黑体-SemiBold" pitchFamily="34" charset="0"/>
                <a:ea typeface="思源黑体-SemiBold" pitchFamily="34" charset="-122"/>
                <a:cs typeface="思源黑体-SemiBold" pitchFamily="34" charset="-120"/>
              </a:rPr>
              <a:t>18-30</a:t>
            </a:r>
            <a:endParaRPr lang="en-US" sz="1920" dirty="0"/>
          </a:p>
        </p:txBody>
      </p:sp>
      <p:sp>
        <p:nvSpPr>
          <p:cNvPr id="13" name="Text 6"/>
          <p:cNvSpPr/>
          <p:nvPr/>
        </p:nvSpPr>
        <p:spPr>
          <a:xfrm>
            <a:off x="5888736" y="5843016"/>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 The 18-30 age group is the smallest, with 900 patients, showing lower engagement or fewer healthcare needs in this younger demographic.</a:t>
            </a:r>
            <a:endParaRPr lang="en-US" sz="15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793992"/>
            <a:ext cx="13267944" cy="27432"/>
          </a:xfrm>
          <a:prstGeom prst="rect">
            <a:avLst/>
          </a:prstGeom>
        </p:spPr>
      </p:pic>
      <p:sp>
        <p:nvSpPr>
          <p:cNvPr id="5" name="Text 0"/>
          <p:cNvSpPr/>
          <p:nvPr/>
        </p:nvSpPr>
        <p:spPr>
          <a:xfrm>
            <a:off x="996696" y="1417320"/>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07</a:t>
            </a:r>
            <a:endParaRPr lang="en-US" sz="7680" dirty="0"/>
          </a:p>
        </p:txBody>
      </p:sp>
      <p:sp>
        <p:nvSpPr>
          <p:cNvPr id="6" name="Text 1"/>
          <p:cNvSpPr/>
          <p:nvPr/>
        </p:nvSpPr>
        <p:spPr>
          <a:xfrm>
            <a:off x="996696" y="2825496"/>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5021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39684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4256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4892040"/>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35838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7: String Functions (Contact Numbers Ending with "1234")</a:t>
            </a:r>
            <a:endParaRPr lang="en-US" sz="3840" dirty="0"/>
          </a:p>
        </p:txBody>
      </p:sp>
      <p:sp>
        <p:nvSpPr>
          <p:cNvPr id="12" name="Text 7"/>
          <p:cNvSpPr/>
          <p:nvPr/>
        </p:nvSpPr>
        <p:spPr>
          <a:xfrm>
            <a:off x="8933688" y="1417320"/>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6117"/>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325112"/>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String Functions (Contact Numbers Ending with "1234")</a:t>
            </a:r>
            <a:endParaRPr lang="en-US" sz="3840" dirty="0"/>
          </a:p>
        </p:txBody>
      </p:sp>
      <p:sp>
        <p:nvSpPr>
          <p:cNvPr id="5" name="Text 1"/>
          <p:cNvSpPr/>
          <p:nvPr/>
        </p:nvSpPr>
        <p:spPr>
          <a:xfrm>
            <a:off x="685800" y="576986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query returned 1 patient with the contact number ending in "1234" (PATIENT_1234), and their contact number is 98765431234.</a:t>
            </a:r>
            <a:endParaRPr lang="en-US" sz="15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492240"/>
            <a:ext cx="13267944" cy="27432"/>
          </a:xfrm>
          <a:prstGeom prst="rect">
            <a:avLst/>
          </a:prstGeom>
        </p:spPr>
      </p:pic>
      <p:sp>
        <p:nvSpPr>
          <p:cNvPr id="5" name="Text 0"/>
          <p:cNvSpPr/>
          <p:nvPr/>
        </p:nvSpPr>
        <p:spPr>
          <a:xfrm>
            <a:off x="996696" y="1719072"/>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08</a:t>
            </a:r>
            <a:endParaRPr lang="en-US" sz="7680" dirty="0"/>
          </a:p>
        </p:txBody>
      </p:sp>
      <p:sp>
        <p:nvSpPr>
          <p:cNvPr id="6" name="Text 1"/>
          <p:cNvSpPr/>
          <p:nvPr/>
        </p:nvSpPr>
        <p:spPr>
          <a:xfrm>
            <a:off x="996696" y="3136392"/>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0390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27024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7365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51937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660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8: Subqueries (Patients Prescribed Only Insulin)</a:t>
            </a:r>
            <a:endParaRPr lang="en-US" sz="3840" dirty="0"/>
          </a:p>
        </p:txBody>
      </p:sp>
      <p:sp>
        <p:nvSpPr>
          <p:cNvPr id="12" name="Text 7"/>
          <p:cNvSpPr/>
          <p:nvPr/>
        </p:nvSpPr>
        <p:spPr>
          <a:xfrm>
            <a:off x="8933688" y="1719072"/>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63600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Subqueries (Patients Prescribed Only Insulin)</a:t>
            </a:r>
            <a:endParaRPr lang="en-US" sz="3840" dirty="0"/>
          </a:p>
        </p:txBody>
      </p:sp>
      <p:sp>
        <p:nvSpPr>
          <p:cNvPr id="5" name="Text 1"/>
          <p:cNvSpPr/>
          <p:nvPr/>
        </p:nvSpPr>
        <p:spPr>
          <a:xfrm>
            <a:off x="685800" y="5458968"/>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query returned 252 rows, indicating that 252 patients have only been prescribed Insulin across all their diagnoses.</a:t>
            </a:r>
            <a:endParaRPr lang="en-US" sz="153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793992"/>
            <a:ext cx="13267944" cy="27432"/>
          </a:xfrm>
          <a:prstGeom prst="rect">
            <a:avLst/>
          </a:prstGeom>
        </p:spPr>
      </p:pic>
      <p:sp>
        <p:nvSpPr>
          <p:cNvPr id="5" name="Text 0"/>
          <p:cNvSpPr/>
          <p:nvPr/>
        </p:nvSpPr>
        <p:spPr>
          <a:xfrm>
            <a:off x="996696" y="1417320"/>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09</a:t>
            </a:r>
            <a:endParaRPr lang="en-US" sz="7680" dirty="0"/>
          </a:p>
        </p:txBody>
      </p:sp>
      <p:sp>
        <p:nvSpPr>
          <p:cNvPr id="6" name="Text 1"/>
          <p:cNvSpPr/>
          <p:nvPr/>
        </p:nvSpPr>
        <p:spPr>
          <a:xfrm>
            <a:off x="996696" y="2825496"/>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5021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39684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4256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4892040"/>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35838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9: Date &amp; Time Functions (Average Medication Duration per Diagnosis)</a:t>
            </a:r>
            <a:endParaRPr lang="en-US" sz="3840" dirty="0"/>
          </a:p>
        </p:txBody>
      </p:sp>
      <p:sp>
        <p:nvSpPr>
          <p:cNvPr id="12" name="Text 7"/>
          <p:cNvSpPr/>
          <p:nvPr/>
        </p:nvSpPr>
        <p:spPr>
          <a:xfrm>
            <a:off x="8933688" y="1417320"/>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841248"/>
            <a:ext cx="13267944" cy="804672"/>
          </a:xfrm>
          <a:prstGeom prst="rect">
            <a:avLst/>
          </a:prstGeom>
          <a:noFill/>
          <a:ln/>
        </p:spPr>
        <p:txBody>
          <a:bodyPr wrap="none" lIns="0" tIns="0" rIns="0" bIns="0" rtlCol="0" anchor="ctr"/>
          <a:lstStyle/>
          <a:p>
            <a:pPr marL="0" indent="0" algn="l">
              <a:lnSpc>
                <a:spcPts val="6290"/>
              </a:lnSpc>
              <a:buNone/>
            </a:pPr>
            <a:r>
              <a:rPr lang="en-US" sz="5030" dirty="0">
                <a:solidFill>
                  <a:srgbClr val="000000"/>
                </a:solidFill>
                <a:latin typeface="思源黑体-SemiBold" pitchFamily="34" charset="0"/>
                <a:ea typeface="思源黑体-SemiBold" pitchFamily="34" charset="-122"/>
                <a:cs typeface="思源黑体-SemiBold" pitchFamily="34" charset="-120"/>
              </a:rPr>
              <a:t>CONTENTS</a:t>
            </a:r>
            <a:endParaRPr lang="en-US" sz="5030" dirty="0"/>
          </a:p>
        </p:txBody>
      </p:sp>
      <p:sp>
        <p:nvSpPr>
          <p:cNvPr id="5" name="Text 1"/>
          <p:cNvSpPr/>
          <p:nvPr/>
        </p:nvSpPr>
        <p:spPr>
          <a:xfrm>
            <a:off x="886968" y="2048256"/>
            <a:ext cx="6144768" cy="292608"/>
          </a:xfrm>
          <a:prstGeom prst="rect">
            <a:avLst/>
          </a:prstGeom>
          <a:noFill/>
          <a:ln/>
        </p:spPr>
        <p:txBody>
          <a:bodyPr wrap="non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1. Task 1: Inner/Equi Join (Completed Appointments)</a:t>
            </a:r>
            <a:endParaRPr lang="en-US" sz="1820" dirty="0"/>
          </a:p>
        </p:txBody>
      </p:sp>
      <p:sp>
        <p:nvSpPr>
          <p:cNvPr id="6" name="Text 2"/>
          <p:cNvSpPr/>
          <p:nvPr/>
        </p:nvSpPr>
        <p:spPr>
          <a:xfrm>
            <a:off x="886968" y="2926080"/>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3. Task 3: Right Join &amp; Aggregates (Diagnoses per Doctor)</a:t>
            </a:r>
            <a:endParaRPr lang="en-US" sz="1820" dirty="0"/>
          </a:p>
        </p:txBody>
      </p:sp>
      <p:sp>
        <p:nvSpPr>
          <p:cNvPr id="7" name="Text 3"/>
          <p:cNvSpPr/>
          <p:nvPr/>
        </p:nvSpPr>
        <p:spPr>
          <a:xfrm>
            <a:off x="886968" y="4087368"/>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5. Task 5: Window Functions (Ranking Patients by Number of Appointments)</a:t>
            </a:r>
            <a:endParaRPr lang="en-US" sz="1820" dirty="0"/>
          </a:p>
        </p:txBody>
      </p:sp>
      <p:sp>
        <p:nvSpPr>
          <p:cNvPr id="8" name="Text 4"/>
          <p:cNvSpPr/>
          <p:nvPr/>
        </p:nvSpPr>
        <p:spPr>
          <a:xfrm>
            <a:off x="886968" y="5248656"/>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7. Task 7: String Functions (Contact Numbers Ending with "1234")</a:t>
            </a:r>
            <a:endParaRPr lang="en-US" sz="1820" dirty="0"/>
          </a:p>
        </p:txBody>
      </p:sp>
      <p:sp>
        <p:nvSpPr>
          <p:cNvPr id="9" name="Text 5"/>
          <p:cNvSpPr/>
          <p:nvPr/>
        </p:nvSpPr>
        <p:spPr>
          <a:xfrm>
            <a:off x="886968" y="6419088"/>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9. Task 9: Date &amp; Time Functions (Average Medication Duration per Diagnosis)</a:t>
            </a:r>
            <a:endParaRPr lang="en-US" sz="1820" dirty="0"/>
          </a:p>
        </p:txBody>
      </p:sp>
      <p:sp>
        <p:nvSpPr>
          <p:cNvPr id="10" name="Text 6"/>
          <p:cNvSpPr/>
          <p:nvPr/>
        </p:nvSpPr>
        <p:spPr>
          <a:xfrm>
            <a:off x="7616952" y="2048256"/>
            <a:ext cx="6144768" cy="292608"/>
          </a:xfrm>
          <a:prstGeom prst="rect">
            <a:avLst/>
          </a:prstGeom>
          <a:noFill/>
          <a:ln/>
        </p:spPr>
        <p:txBody>
          <a:bodyPr wrap="non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2. Task 2: Left Join (Patients with No Appointments)</a:t>
            </a:r>
            <a:endParaRPr lang="en-US" sz="1820" dirty="0"/>
          </a:p>
        </p:txBody>
      </p:sp>
      <p:sp>
        <p:nvSpPr>
          <p:cNvPr id="11" name="Text 7"/>
          <p:cNvSpPr/>
          <p:nvPr/>
        </p:nvSpPr>
        <p:spPr>
          <a:xfrm>
            <a:off x="7616952" y="2926080"/>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4. Task 4: Key Insights from Appointments and Diagnoses Mismatches</a:t>
            </a:r>
            <a:endParaRPr lang="en-US" sz="1820" dirty="0"/>
          </a:p>
        </p:txBody>
      </p:sp>
      <p:sp>
        <p:nvSpPr>
          <p:cNvPr id="12" name="Text 8"/>
          <p:cNvSpPr/>
          <p:nvPr/>
        </p:nvSpPr>
        <p:spPr>
          <a:xfrm>
            <a:off x="7616952" y="4087368"/>
            <a:ext cx="6144768" cy="292608"/>
          </a:xfrm>
          <a:prstGeom prst="rect">
            <a:avLst/>
          </a:prstGeom>
          <a:noFill/>
          <a:ln/>
        </p:spPr>
        <p:txBody>
          <a:bodyPr wrap="non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6. Task 6: Conditional Expressions (Age Groups)</a:t>
            </a:r>
            <a:endParaRPr lang="en-US" sz="1820" dirty="0"/>
          </a:p>
        </p:txBody>
      </p:sp>
      <p:sp>
        <p:nvSpPr>
          <p:cNvPr id="13" name="Text 9"/>
          <p:cNvSpPr/>
          <p:nvPr/>
        </p:nvSpPr>
        <p:spPr>
          <a:xfrm>
            <a:off x="7616952" y="5248656"/>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8. Task 8: Subqueries (Patients Prescribed Only Insulin)</a:t>
            </a:r>
            <a:endParaRPr lang="en-US" sz="1820" dirty="0"/>
          </a:p>
        </p:txBody>
      </p:sp>
      <p:sp>
        <p:nvSpPr>
          <p:cNvPr id="14" name="Text 10"/>
          <p:cNvSpPr/>
          <p:nvPr/>
        </p:nvSpPr>
        <p:spPr>
          <a:xfrm>
            <a:off x="7616952" y="6419088"/>
            <a:ext cx="6144768" cy="585216"/>
          </a:xfrm>
          <a:prstGeom prst="rect">
            <a:avLst/>
          </a:prstGeom>
          <a:noFill/>
          <a:ln/>
        </p:spPr>
        <p:txBody>
          <a:bodyPr wrap="square" lIns="0" tIns="0" rIns="0" bIns="0" rtlCol="0" anchor="ctr"/>
          <a:lstStyle/>
          <a:p>
            <a:pPr marL="0" indent="0" algn="l">
              <a:lnSpc>
                <a:spcPts val="2270"/>
              </a:lnSpc>
              <a:buNone/>
            </a:pPr>
            <a:r>
              <a:rPr lang="en-US" sz="1820" dirty="0">
                <a:solidFill>
                  <a:srgbClr val="000000"/>
                </a:solidFill>
                <a:latin typeface="思源黑体-SemiBold" pitchFamily="34" charset="0"/>
                <a:ea typeface="思源黑体-SemiBold" pitchFamily="34" charset="-122"/>
                <a:cs typeface="思源黑体-SemiBold" pitchFamily="34" charset="-120"/>
              </a:rPr>
              <a:t>10. Task 10: Complex Joins &amp; Aggregation (Doctor with Most Unique Patients)</a:t>
            </a:r>
            <a:endParaRPr lang="en-US" sz="18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3867912"/>
            <a:ext cx="6537960" cy="1719072"/>
          </a:xfrm>
          <a:prstGeom prst="rect">
            <a:avLst/>
          </a:prstGeom>
        </p:spPr>
      </p:pic>
      <p:pic>
        <p:nvPicPr>
          <p:cNvPr id="5" name="Image 3" descr="preencoded.png"/>
          <p:cNvPicPr>
            <a:picLocks noChangeAspect="1"/>
          </p:cNvPicPr>
          <p:nvPr/>
        </p:nvPicPr>
        <p:blipFill>
          <a:blip r:embed="rId5"/>
          <a:stretch>
            <a:fillRect/>
          </a:stretch>
        </p:blipFill>
        <p:spPr>
          <a:xfrm>
            <a:off x="7415784" y="3867912"/>
            <a:ext cx="6537960" cy="1719072"/>
          </a:xfrm>
          <a:prstGeom prst="rect">
            <a:avLst/>
          </a:prstGeom>
        </p:spPr>
      </p:pic>
      <p:sp>
        <p:nvSpPr>
          <p:cNvPr id="6" name="Text 0"/>
          <p:cNvSpPr/>
          <p:nvPr/>
        </p:nvSpPr>
        <p:spPr>
          <a:xfrm>
            <a:off x="685800" y="243230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Date &amp; Time Functions (Average Medication Duration per Diagnosis)</a:t>
            </a:r>
            <a:endParaRPr lang="en-US" sz="3840" dirty="0"/>
          </a:p>
        </p:txBody>
      </p:sp>
      <p:sp>
        <p:nvSpPr>
          <p:cNvPr id="7" name="Text 1"/>
          <p:cNvSpPr/>
          <p:nvPr/>
        </p:nvSpPr>
        <p:spPr>
          <a:xfrm>
            <a:off x="914400" y="3995928"/>
            <a:ext cx="6089904" cy="978408"/>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Variable Treatment Durations: The average prescription duration varies significantly by diagnosis. For example, Migraine has the longest average prescription duration at 10.33 days, while Hypertension has the shortest at 3.90 days.</a:t>
            </a:r>
            <a:endParaRPr lang="en-US" sz="1530" dirty="0"/>
          </a:p>
        </p:txBody>
      </p:sp>
      <p:sp>
        <p:nvSpPr>
          <p:cNvPr id="8" name="Text 2"/>
          <p:cNvSpPr/>
          <p:nvPr/>
        </p:nvSpPr>
        <p:spPr>
          <a:xfrm>
            <a:off x="7644384" y="3995928"/>
            <a:ext cx="6089904" cy="146304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Data Anomaly: The result for Flu shows an average duration of -7.20 days. This is a negative value and indicates a significant data error in the DATEDIFF() calculation. It suggests that for these cases, the start_date is incorrectly recorded as being after the end_date. This specific finding highlights a critical data integrity issue that needs to be addressed.</a:t>
            </a:r>
            <a:endParaRPr lang="en-US" sz="153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793992"/>
            <a:ext cx="13267944" cy="27432"/>
          </a:xfrm>
          <a:prstGeom prst="rect">
            <a:avLst/>
          </a:prstGeom>
        </p:spPr>
      </p:pic>
      <p:sp>
        <p:nvSpPr>
          <p:cNvPr id="5" name="Text 0"/>
          <p:cNvSpPr/>
          <p:nvPr/>
        </p:nvSpPr>
        <p:spPr>
          <a:xfrm>
            <a:off x="996696" y="1417320"/>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10</a:t>
            </a:r>
            <a:endParaRPr lang="en-US" sz="7680" dirty="0"/>
          </a:p>
        </p:txBody>
      </p:sp>
      <p:sp>
        <p:nvSpPr>
          <p:cNvPr id="6" name="Text 1"/>
          <p:cNvSpPr/>
          <p:nvPr/>
        </p:nvSpPr>
        <p:spPr>
          <a:xfrm>
            <a:off x="996696" y="2825496"/>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5021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39684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4256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4892040"/>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35838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10: Complex Joins &amp; Aggregation (Doctor with Most Unique Patients)</a:t>
            </a:r>
            <a:endParaRPr lang="en-US" sz="3840" dirty="0"/>
          </a:p>
        </p:txBody>
      </p:sp>
      <p:sp>
        <p:nvSpPr>
          <p:cNvPr id="12" name="Text 7"/>
          <p:cNvSpPr/>
          <p:nvPr/>
        </p:nvSpPr>
        <p:spPr>
          <a:xfrm>
            <a:off x="8933688" y="1417320"/>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325112"/>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 Complex Joins &amp; Aggregation (Doctor with Most Unique Patients)</a:t>
            </a:r>
            <a:endParaRPr lang="en-US" sz="3840" dirty="0"/>
          </a:p>
        </p:txBody>
      </p:sp>
      <p:sp>
        <p:nvSpPr>
          <p:cNvPr id="5" name="Text 1"/>
          <p:cNvSpPr/>
          <p:nvPr/>
        </p:nvSpPr>
        <p:spPr>
          <a:xfrm>
            <a:off x="685800" y="5769864"/>
            <a:ext cx="13267944" cy="246888"/>
          </a:xfrm>
          <a:prstGeom prst="rect">
            <a:avLst/>
          </a:prstGeom>
          <a:noFill/>
          <a:ln/>
        </p:spPr>
        <p:txBody>
          <a:bodyPr wrap="non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Doctor_37 (General Medicine) treated the most unique patients, with a total of 51 unique patients.</a:t>
            </a:r>
            <a:endParaRPr lang="en-US" sz="153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000000"/>
                </a:solidFill>
                <a:latin typeface="思源黑体-SemiBold" pitchFamily="34" charset="0"/>
                <a:ea typeface="思源黑体-SemiBold" pitchFamily="34" charset="-122"/>
                <a:cs typeface="思源黑体-SemiBold" pitchFamily="34" charset="-120"/>
              </a:rPr>
              <a:t>Thank You</a:t>
            </a:r>
            <a:endParaRPr lang="en-US" sz="52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492240"/>
            <a:ext cx="13267944" cy="27432"/>
          </a:xfrm>
          <a:prstGeom prst="rect">
            <a:avLst/>
          </a:prstGeom>
        </p:spPr>
      </p:pic>
      <p:sp>
        <p:nvSpPr>
          <p:cNvPr id="5" name="Text 0"/>
          <p:cNvSpPr/>
          <p:nvPr/>
        </p:nvSpPr>
        <p:spPr>
          <a:xfrm>
            <a:off x="996696" y="1719072"/>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01</a:t>
            </a:r>
            <a:endParaRPr lang="en-US" sz="7680" dirty="0"/>
          </a:p>
        </p:txBody>
      </p:sp>
      <p:sp>
        <p:nvSpPr>
          <p:cNvPr id="6" name="Text 1"/>
          <p:cNvSpPr/>
          <p:nvPr/>
        </p:nvSpPr>
        <p:spPr>
          <a:xfrm>
            <a:off x="996696" y="3136392"/>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0390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27024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7365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51937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660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1: Inner/Equi Join (Completed Appointments)</a:t>
            </a:r>
            <a:endParaRPr lang="en-US" sz="3840" dirty="0"/>
          </a:p>
        </p:txBody>
      </p:sp>
      <p:sp>
        <p:nvSpPr>
          <p:cNvPr id="12" name="Text 7"/>
          <p:cNvSpPr/>
          <p:nvPr/>
        </p:nvSpPr>
        <p:spPr>
          <a:xfrm>
            <a:off x="8933688" y="1719072"/>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22783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Key Insight from Result</a:t>
            </a:r>
            <a:endParaRPr lang="en-US" sz="3840" dirty="0"/>
          </a:p>
        </p:txBody>
      </p:sp>
      <p:sp>
        <p:nvSpPr>
          <p:cNvPr id="5" name="Text 1"/>
          <p:cNvSpPr/>
          <p:nvPr/>
        </p:nvSpPr>
        <p:spPr>
          <a:xfrm>
            <a:off x="5660136" y="4059936"/>
            <a:ext cx="8293608"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query returned 1000 rows, indicating that there are 1000 completed appointments in the database. This suggests that a significant portion of the scheduled appointments were completed, possibly more than originally expected.</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492240"/>
            <a:ext cx="13267944" cy="27432"/>
          </a:xfrm>
          <a:prstGeom prst="rect">
            <a:avLst/>
          </a:prstGeom>
        </p:spPr>
      </p:pic>
      <p:sp>
        <p:nvSpPr>
          <p:cNvPr id="5" name="Text 0"/>
          <p:cNvSpPr/>
          <p:nvPr/>
        </p:nvSpPr>
        <p:spPr>
          <a:xfrm>
            <a:off x="996696" y="1719072"/>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02</a:t>
            </a:r>
            <a:endParaRPr lang="en-US" sz="7680" dirty="0"/>
          </a:p>
        </p:txBody>
      </p:sp>
      <p:sp>
        <p:nvSpPr>
          <p:cNvPr id="6" name="Text 1"/>
          <p:cNvSpPr/>
          <p:nvPr/>
        </p:nvSpPr>
        <p:spPr>
          <a:xfrm>
            <a:off x="996696" y="3136392"/>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0390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27024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7365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51937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660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2: Left Join (Patients with No Appointments)</a:t>
            </a:r>
            <a:endParaRPr lang="en-US" sz="3840" dirty="0"/>
          </a:p>
        </p:txBody>
      </p:sp>
      <p:sp>
        <p:nvSpPr>
          <p:cNvPr id="12" name="Text 7"/>
          <p:cNvSpPr/>
          <p:nvPr/>
        </p:nvSpPr>
        <p:spPr>
          <a:xfrm>
            <a:off x="8933688" y="1719072"/>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310896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Key Insight</a:t>
            </a:r>
            <a:endParaRPr lang="en-US" sz="3840" dirty="0"/>
          </a:p>
        </p:txBody>
      </p:sp>
      <p:sp>
        <p:nvSpPr>
          <p:cNvPr id="5" name="Text 1"/>
          <p:cNvSpPr/>
          <p:nvPr/>
        </p:nvSpPr>
        <p:spPr>
          <a:xfrm>
            <a:off x="5660136" y="3941064"/>
            <a:ext cx="8293608" cy="978408"/>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The query returned 662 rows, meaning 662 patients do not have any associated appointments in the system. This indicates that there are patients who have been recorded in the database but have never scheduled or attended an appointment, which might highlight areas for improving patient engagement or appointment scheduling.</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492240"/>
            <a:ext cx="13267944" cy="27432"/>
          </a:xfrm>
          <a:prstGeom prst="rect">
            <a:avLst/>
          </a:prstGeom>
        </p:spPr>
      </p:pic>
      <p:sp>
        <p:nvSpPr>
          <p:cNvPr id="5" name="Text 0"/>
          <p:cNvSpPr/>
          <p:nvPr/>
        </p:nvSpPr>
        <p:spPr>
          <a:xfrm>
            <a:off x="996696" y="1719072"/>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03</a:t>
            </a:r>
            <a:endParaRPr lang="en-US" sz="7680" dirty="0"/>
          </a:p>
        </p:txBody>
      </p:sp>
      <p:sp>
        <p:nvSpPr>
          <p:cNvPr id="6" name="Text 1"/>
          <p:cNvSpPr/>
          <p:nvPr/>
        </p:nvSpPr>
        <p:spPr>
          <a:xfrm>
            <a:off x="996696" y="3136392"/>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803904"/>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4270248"/>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7365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519379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660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3: Right Join &amp; Aggregates (Diagnoses per Doctor)</a:t>
            </a:r>
            <a:endParaRPr lang="en-US" sz="3840" dirty="0"/>
          </a:p>
        </p:txBody>
      </p:sp>
      <p:sp>
        <p:nvSpPr>
          <p:cNvPr id="12" name="Text 7"/>
          <p:cNvSpPr/>
          <p:nvPr/>
        </p:nvSpPr>
        <p:spPr>
          <a:xfrm>
            <a:off x="8933688" y="1719072"/>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4965192"/>
            <a:ext cx="4297680" cy="1234440"/>
          </a:xfrm>
          <a:prstGeom prst="rect">
            <a:avLst/>
          </a:prstGeom>
        </p:spPr>
      </p:pic>
      <p:pic>
        <p:nvPicPr>
          <p:cNvPr id="5" name="Image 3" descr="preencoded.png"/>
          <p:cNvPicPr>
            <a:picLocks noChangeAspect="1"/>
          </p:cNvPicPr>
          <p:nvPr/>
        </p:nvPicPr>
        <p:blipFill>
          <a:blip r:embed="rId5"/>
          <a:stretch>
            <a:fillRect/>
          </a:stretch>
        </p:blipFill>
        <p:spPr>
          <a:xfrm>
            <a:off x="5175504" y="4965192"/>
            <a:ext cx="4297680" cy="1234440"/>
          </a:xfrm>
          <a:prstGeom prst="rect">
            <a:avLst/>
          </a:prstGeom>
        </p:spPr>
      </p:pic>
      <p:pic>
        <p:nvPicPr>
          <p:cNvPr id="6" name="Image 4" descr="preencoded.png"/>
          <p:cNvPicPr>
            <a:picLocks noChangeAspect="1"/>
          </p:cNvPicPr>
          <p:nvPr/>
        </p:nvPicPr>
        <p:blipFill>
          <a:blip r:embed="rId5"/>
          <a:stretch>
            <a:fillRect/>
          </a:stretch>
        </p:blipFill>
        <p:spPr>
          <a:xfrm>
            <a:off x="9656064" y="4965192"/>
            <a:ext cx="4297680" cy="1234440"/>
          </a:xfrm>
          <a:prstGeom prst="rect">
            <a:avLst/>
          </a:prstGeom>
        </p:spPr>
      </p:pic>
      <p:sp>
        <p:nvSpPr>
          <p:cNvPr id="7" name="Text 0"/>
          <p:cNvSpPr/>
          <p:nvPr/>
        </p:nvSpPr>
        <p:spPr>
          <a:xfrm>
            <a:off x="685800" y="414223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Right Join &amp; Aggregates (Diagnoses per Doctor)</a:t>
            </a:r>
            <a:endParaRPr lang="en-US" sz="3840" dirty="0"/>
          </a:p>
        </p:txBody>
      </p:sp>
      <p:sp>
        <p:nvSpPr>
          <p:cNvPr id="8" name="Text 1"/>
          <p:cNvSpPr/>
          <p:nvPr/>
        </p:nvSpPr>
        <p:spPr>
          <a:xfrm>
            <a:off x="914400" y="5093208"/>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226 doctors out of 300 have no appointments, indicating a significant number of unutilized doctors.</a:t>
            </a:r>
            <a:endParaRPr lang="en-US" sz="1530" dirty="0"/>
          </a:p>
        </p:txBody>
      </p:sp>
      <p:sp>
        <p:nvSpPr>
          <p:cNvPr id="9" name="Text 2"/>
          <p:cNvSpPr/>
          <p:nvPr/>
        </p:nvSpPr>
        <p:spPr>
          <a:xfrm>
            <a:off x="5394960" y="5093208"/>
            <a:ext cx="3849624" cy="731520"/>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74 doctors have at least one appointment, showing some patient engagement.</a:t>
            </a:r>
            <a:endParaRPr lang="en-US" sz="1530" dirty="0"/>
          </a:p>
        </p:txBody>
      </p:sp>
      <p:sp>
        <p:nvSpPr>
          <p:cNvPr id="10" name="Text 3"/>
          <p:cNvSpPr/>
          <p:nvPr/>
        </p:nvSpPr>
        <p:spPr>
          <a:xfrm>
            <a:off x="9884664" y="5093208"/>
            <a:ext cx="3849624" cy="978408"/>
          </a:xfrm>
          <a:prstGeom prst="rect">
            <a:avLst/>
          </a:prstGeom>
          <a:noFill/>
          <a:ln/>
        </p:spPr>
        <p:txBody>
          <a:bodyPr wrap="square" lIns="0" tIns="0" rIns="0" bIns="0" rtlCol="0" anchor="ctr"/>
          <a:lstStyle/>
          <a:p>
            <a:pPr marL="0" indent="0" algn="l">
              <a:lnSpc>
                <a:spcPts val="1920"/>
              </a:lnSpc>
              <a:buNone/>
            </a:pPr>
            <a:r>
              <a:rPr lang="en-US" sz="1530" dirty="0">
                <a:solidFill>
                  <a:srgbClr val="000000"/>
                </a:solidFill>
                <a:latin typeface="思源黑体-Medium" pitchFamily="34" charset="0"/>
                <a:ea typeface="思源黑体-Medium" pitchFamily="34" charset="-122"/>
                <a:cs typeface="思源黑体-Medium" pitchFamily="34" charset="-120"/>
              </a:rPr>
              <a:t>A small group of only 12 doctors have exactly two appointments, suggesting a low rate of repeat visits or that most appointments are for new patients.</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793992"/>
            <a:ext cx="13267944" cy="27432"/>
          </a:xfrm>
          <a:prstGeom prst="rect">
            <a:avLst/>
          </a:prstGeom>
        </p:spPr>
      </p:pic>
      <p:sp>
        <p:nvSpPr>
          <p:cNvPr id="5" name="Text 0"/>
          <p:cNvSpPr/>
          <p:nvPr/>
        </p:nvSpPr>
        <p:spPr>
          <a:xfrm>
            <a:off x="996696" y="1417320"/>
            <a:ext cx="7360920" cy="1225296"/>
          </a:xfrm>
          <a:prstGeom prst="rect">
            <a:avLst/>
          </a:prstGeom>
          <a:noFill/>
          <a:ln/>
        </p:spPr>
        <p:txBody>
          <a:bodyPr wrap="none" lIns="0" tIns="0" rIns="0" bIns="0" rtlCol="0" anchor="ctr"/>
          <a:lstStyle/>
          <a:p>
            <a:pPr marL="0" indent="0" algn="l">
              <a:lnSpc>
                <a:spcPts val="9600"/>
              </a:lnSpc>
              <a:buNone/>
            </a:pPr>
            <a:r>
              <a:rPr lang="en-US" sz="7680" dirty="0">
                <a:solidFill>
                  <a:srgbClr val="000000"/>
                </a:solidFill>
                <a:latin typeface="思源黑体-SemiBold" pitchFamily="34" charset="0"/>
                <a:ea typeface="思源黑体-SemiBold" pitchFamily="34" charset="-122"/>
                <a:cs typeface="思源黑体-SemiBold" pitchFamily="34" charset="-120"/>
              </a:rPr>
              <a:t>04</a:t>
            </a:r>
            <a:endParaRPr lang="en-US" sz="7680" dirty="0"/>
          </a:p>
        </p:txBody>
      </p:sp>
      <p:sp>
        <p:nvSpPr>
          <p:cNvPr id="6" name="Text 1"/>
          <p:cNvSpPr/>
          <p:nvPr/>
        </p:nvSpPr>
        <p:spPr>
          <a:xfrm>
            <a:off x="996696" y="2825496"/>
            <a:ext cx="7360920"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7" name="Text 2"/>
          <p:cNvSpPr/>
          <p:nvPr/>
        </p:nvSpPr>
        <p:spPr>
          <a:xfrm>
            <a:off x="685800" y="3502152"/>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8" name="Text 3"/>
          <p:cNvSpPr/>
          <p:nvPr/>
        </p:nvSpPr>
        <p:spPr>
          <a:xfrm>
            <a:off x="685800" y="39684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9" name="Text 4"/>
          <p:cNvSpPr/>
          <p:nvPr/>
        </p:nvSpPr>
        <p:spPr>
          <a:xfrm>
            <a:off x="685800" y="4425696"/>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0" name="Text 5"/>
          <p:cNvSpPr/>
          <p:nvPr/>
        </p:nvSpPr>
        <p:spPr>
          <a:xfrm>
            <a:off x="685800" y="4892040"/>
            <a:ext cx="13267944" cy="246888"/>
          </a:xfrm>
          <a:prstGeom prst="rect">
            <a:avLst/>
          </a:prstGeom>
          <a:noFill/>
          <a:ln/>
        </p:spPr>
        <p:txBody>
          <a:bodyPr wrap="none" lIns="0" tIns="0" rIns="0" bIns="0" rtlCol="0" anchor="ctr"/>
          <a:lstStyle/>
          <a:p>
            <a:pPr marL="0" indent="0" algn="l">
              <a:lnSpc>
                <a:spcPts val="1920"/>
              </a:lnSpc>
              <a:buNone/>
            </a:pPr>
            <a:endParaRPr lang="en-US" sz="1530" dirty="0"/>
          </a:p>
        </p:txBody>
      </p:sp>
      <p:sp>
        <p:nvSpPr>
          <p:cNvPr id="11" name="Text 6"/>
          <p:cNvSpPr/>
          <p:nvPr/>
        </p:nvSpPr>
        <p:spPr>
          <a:xfrm>
            <a:off x="685800" y="5358384"/>
            <a:ext cx="13267944" cy="1225296"/>
          </a:xfrm>
          <a:prstGeom prst="rect">
            <a:avLst/>
          </a:prstGeom>
          <a:noFill/>
          <a:ln/>
        </p:spPr>
        <p:txBody>
          <a:bodyPr wrap="square" lIns="0" tIns="0" rIns="0" bIns="0" rtlCol="0" anchor="ctr"/>
          <a:lstStyle/>
          <a:p>
            <a:pPr marL="0" indent="0" algn="l">
              <a:lnSpc>
                <a:spcPts val="4800"/>
              </a:lnSpc>
              <a:buNone/>
            </a:pPr>
            <a:r>
              <a:rPr lang="en-US" sz="3840" dirty="0">
                <a:solidFill>
                  <a:srgbClr val="000000"/>
                </a:solidFill>
                <a:latin typeface="思源黑体-SemiBold" pitchFamily="34" charset="0"/>
                <a:ea typeface="思源黑体-SemiBold" pitchFamily="34" charset="-122"/>
                <a:cs typeface="思源黑体-SemiBold" pitchFamily="34" charset="-120"/>
              </a:rPr>
              <a:t>Task 4: Key Insights from Appointments and Diagnoses Mismatches</a:t>
            </a:r>
            <a:endParaRPr lang="en-US" sz="3840" dirty="0"/>
          </a:p>
        </p:txBody>
      </p:sp>
      <p:sp>
        <p:nvSpPr>
          <p:cNvPr id="12" name="Text 7"/>
          <p:cNvSpPr/>
          <p:nvPr/>
        </p:nvSpPr>
        <p:spPr>
          <a:xfrm>
            <a:off x="8933688" y="1417320"/>
            <a:ext cx="4718304" cy="246888"/>
          </a:xfrm>
          <a:prstGeom prst="rect">
            <a:avLst/>
          </a:prstGeom>
          <a:noFill/>
          <a:ln/>
        </p:spPr>
        <p:txBody>
          <a:bodyPr wrap="none" lIns="0" tIns="0" rIns="0" bIns="0" rtlCol="0" anchor="ctr"/>
          <a:lstStyle/>
          <a:p>
            <a:pPr marL="0" indent="0" algn="l">
              <a:lnSpc>
                <a:spcPts val="1920"/>
              </a:lnSpc>
              <a:buNone/>
            </a:pP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1009</Words>
  <Application>Microsoft Office PowerPoint</Application>
  <PresentationFormat>Custom</PresentationFormat>
  <Paragraphs>90</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思源黑体-Medium</vt:lpstr>
      <vt:lpstr>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Nandhakishore A</cp:lastModifiedBy>
  <cp:revision>2</cp:revision>
  <dcterms:created xsi:type="dcterms:W3CDTF">2025-08-19T10:19:29Z</dcterms:created>
  <dcterms:modified xsi:type="dcterms:W3CDTF">2025-08-19T10:22:53Z</dcterms:modified>
</cp:coreProperties>
</file>